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6" r:id="rId1"/>
  </p:sldMasterIdLst>
  <p:sldIdLst>
    <p:sldId id="256" r:id="rId2"/>
    <p:sldId id="257" r:id="rId3"/>
    <p:sldId id="258" r:id="rId4"/>
    <p:sldId id="259" r:id="rId5"/>
    <p:sldId id="260" r:id="rId6"/>
    <p:sldId id="264" r:id="rId7"/>
    <p:sldId id="265" r:id="rId8"/>
    <p:sldId id="262" r:id="rId9"/>
    <p:sldId id="261"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00" autoAdjust="0"/>
    <p:restoredTop sz="94660"/>
  </p:normalViewPr>
  <p:slideViewPr>
    <p:cSldViewPr snapToGrid="0">
      <p:cViewPr>
        <p:scale>
          <a:sx n="150" d="100"/>
          <a:sy n="150" d="100"/>
        </p:scale>
        <p:origin x="472" y="192"/>
      </p:cViewPr>
      <p:guideLst/>
    </p:cSldViewPr>
  </p:slideViewPr>
  <p:notesTextViewPr>
    <p:cViewPr>
      <p:scale>
        <a:sx n="3" d="2"/>
        <a:sy n="3" d="2"/>
      </p:scale>
      <p:origin x="0" y="0"/>
    </p:cViewPr>
  </p:notesTextViewPr>
  <p:sorterViewPr>
    <p:cViewPr>
      <p:scale>
        <a:sx n="100" d="100"/>
        <a:sy n="100" d="100"/>
      </p:scale>
      <p:origin x="0" y="-140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odel3d1.glb>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597335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120233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47777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351860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1142067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85584D-7D79-4248-9986-4CA35242F944}" type="datetimeFigureOut">
              <a:rPr lang="en-US" smtClean="0"/>
              <a:t>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9473006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85584D-7D79-4248-9986-4CA35242F944}" type="datetimeFigureOut">
              <a:rPr lang="en-US" smtClean="0"/>
              <a:t>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672861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81377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0255584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300407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4895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901303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180543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85584D-7D79-4248-9986-4CA35242F944}" type="datetimeFigureOut">
              <a:rPr lang="en-US" smtClean="0"/>
              <a:t>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9161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85584D-7D79-4248-9986-4CA35242F944}" type="datetimeFigureOut">
              <a:rPr lang="en-US" smtClean="0"/>
              <a:t>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903011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C485584D-7D79-4248-9986-4CA35242F944}" type="datetimeFigureOut">
              <a:rPr lang="en-US" smtClean="0"/>
              <a:t>2/5/24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6935523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777145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7458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C485584D-7D79-4248-9986-4CA35242F944}" type="datetimeFigureOut">
              <a:rPr lang="en-US" smtClean="0"/>
              <a:t>2/5/24</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19590046-DA73-4BBF-84B5-C08E6F75191A}" type="slidenum">
              <a:rPr lang="en-US" smtClean="0"/>
              <a:t>‹#›</a:t>
            </a:fld>
            <a:endParaRPr lang="en-US"/>
          </a:p>
        </p:txBody>
      </p:sp>
    </p:spTree>
    <p:extLst>
      <p:ext uri="{BB962C8B-B14F-4D97-AF65-F5344CB8AC3E}">
        <p14:creationId xmlns:p14="http://schemas.microsoft.com/office/powerpoint/2010/main" val="3766824960"/>
      </p:ext>
    </p:extLst>
  </p:cSld>
  <p:clrMap bg1="dk1" tx1="lt1" bg2="dk2" tx2="lt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hyperlink" Target="https://api.nasa.gov/"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microsoft.com/office/2017/06/relationships/model3d" Target="../media/model3d1.glb"/><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Massive planets orbiting a bright space">
            <a:extLst>
              <a:ext uri="{FF2B5EF4-FFF2-40B4-BE49-F238E27FC236}">
                <a16:creationId xmlns:a16="http://schemas.microsoft.com/office/drawing/2014/main" id="{4A941869-D622-E926-1826-C56E4C733C63}"/>
              </a:ext>
            </a:extLst>
          </p:cNvPr>
          <p:cNvPicPr>
            <a:picLocks noChangeAspect="1"/>
          </p:cNvPicPr>
          <p:nvPr/>
        </p:nvPicPr>
        <p:blipFill rotWithShape="1">
          <a:blip r:embed="rId2"/>
          <a:srcRect/>
          <a:stretch/>
        </p:blipFill>
        <p:spPr>
          <a:xfrm>
            <a:off x="20" y="10"/>
            <a:ext cx="12191980" cy="6857989"/>
          </a:xfrm>
          <a:prstGeom prst="rect">
            <a:avLst/>
          </a:prstGeom>
        </p:spPr>
      </p:pic>
      <p:sp>
        <p:nvSpPr>
          <p:cNvPr id="2" name="Title 1">
            <a:extLst>
              <a:ext uri="{FF2B5EF4-FFF2-40B4-BE49-F238E27FC236}">
                <a16:creationId xmlns:a16="http://schemas.microsoft.com/office/drawing/2014/main" id="{EC54A3C1-6724-EFAB-0111-7FF607A4452C}"/>
              </a:ext>
            </a:extLst>
          </p:cNvPr>
          <p:cNvSpPr>
            <a:spLocks noGrp="1"/>
          </p:cNvSpPr>
          <p:nvPr>
            <p:ph type="ctrTitle"/>
          </p:nvPr>
        </p:nvSpPr>
        <p:spPr>
          <a:xfrm>
            <a:off x="2076091" y="2633933"/>
            <a:ext cx="8039818" cy="1643572"/>
          </a:xfrm>
        </p:spPr>
        <p:txBody>
          <a:bodyPr>
            <a:normAutofit/>
          </a:bodyPr>
          <a:lstStyle/>
          <a:p>
            <a:r>
              <a:rPr lang="en-US">
                <a:solidFill>
                  <a:srgbClr val="FFFFFF"/>
                </a:solidFill>
              </a:rPr>
              <a:t>Asteroid Anxiety</a:t>
            </a:r>
          </a:p>
        </p:txBody>
      </p:sp>
      <p:sp>
        <p:nvSpPr>
          <p:cNvPr id="3" name="Subtitle 2">
            <a:extLst>
              <a:ext uri="{FF2B5EF4-FFF2-40B4-BE49-F238E27FC236}">
                <a16:creationId xmlns:a16="http://schemas.microsoft.com/office/drawing/2014/main" id="{4DE70299-9310-747B-7020-9990CBAEF11F}"/>
              </a:ext>
            </a:extLst>
          </p:cNvPr>
          <p:cNvSpPr>
            <a:spLocks noGrp="1"/>
          </p:cNvSpPr>
          <p:nvPr>
            <p:ph type="subTitle" idx="1"/>
          </p:nvPr>
        </p:nvSpPr>
        <p:spPr>
          <a:xfrm>
            <a:off x="1857556" y="5272808"/>
            <a:ext cx="8442384" cy="1585191"/>
          </a:xfrm>
        </p:spPr>
        <p:txBody>
          <a:bodyPr>
            <a:normAutofit fontScale="85000" lnSpcReduction="20000"/>
          </a:bodyPr>
          <a:lstStyle/>
          <a:p>
            <a:r>
              <a:rPr lang="en-US" sz="2400" i="1" dirty="0">
                <a:solidFill>
                  <a:srgbClr val="FFFFFF"/>
                </a:solidFill>
              </a:rPr>
              <a:t>Should we worry about Asteroids hitting the earth? </a:t>
            </a:r>
          </a:p>
          <a:p>
            <a:endParaRPr lang="en-US" i="1" dirty="0">
              <a:solidFill>
                <a:srgbClr val="FFFFFF"/>
              </a:solidFill>
            </a:endParaRPr>
          </a:p>
          <a:p>
            <a:r>
              <a:rPr lang="en-US" sz="1800" i="1" dirty="0">
                <a:solidFill>
                  <a:srgbClr val="FFFFFF"/>
                </a:solidFill>
              </a:rPr>
              <a:t>Team 2:  </a:t>
            </a:r>
          </a:p>
          <a:p>
            <a:r>
              <a:rPr lang="en-US" sz="1800" i="1" dirty="0">
                <a:solidFill>
                  <a:srgbClr val="FFFFFF"/>
                </a:solidFill>
              </a:rPr>
              <a:t>Brooke Robertson, Blake Stephenson, </a:t>
            </a:r>
            <a:r>
              <a:rPr lang="en-US" sz="1800" i="1" dirty="0" err="1">
                <a:solidFill>
                  <a:srgbClr val="FFFFFF"/>
                </a:solidFill>
              </a:rPr>
              <a:t>Nayoung</a:t>
            </a:r>
            <a:r>
              <a:rPr lang="en-US" sz="1800" i="1" dirty="0">
                <a:solidFill>
                  <a:srgbClr val="FFFFFF"/>
                </a:solidFill>
              </a:rPr>
              <a:t> Kim, Ilse Styles</a:t>
            </a:r>
          </a:p>
          <a:p>
            <a:endParaRPr lang="en-US" i="1" dirty="0">
              <a:solidFill>
                <a:srgbClr val="FFFFFF"/>
              </a:solidFill>
            </a:endParaRPr>
          </a:p>
          <a:p>
            <a:endParaRPr lang="en-US" i="1" dirty="0">
              <a:solidFill>
                <a:srgbClr val="FFFFFF"/>
              </a:solidFill>
            </a:endParaRPr>
          </a:p>
        </p:txBody>
      </p:sp>
    </p:spTree>
    <p:extLst>
      <p:ext uri="{BB962C8B-B14F-4D97-AF65-F5344CB8AC3E}">
        <p14:creationId xmlns:p14="http://schemas.microsoft.com/office/powerpoint/2010/main" val="10399699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999326-5586-8E47-3BEC-AB7AC8C383F5}"/>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F7481964-005A-3CE0-32E8-5E9C3CD98F7E}"/>
              </a:ext>
            </a:extLst>
          </p:cNvPr>
          <p:cNvSpPr>
            <a:spLocks noGrp="1"/>
          </p:cNvSpPr>
          <p:nvPr>
            <p:ph type="title"/>
          </p:nvPr>
        </p:nvSpPr>
        <p:spPr/>
        <p:txBody>
          <a:bodyPr/>
          <a:lstStyle/>
          <a:p>
            <a:r>
              <a:rPr lang="en-US" dirty="0"/>
              <a:t>Any Questions?</a:t>
            </a:r>
          </a:p>
        </p:txBody>
      </p:sp>
    </p:spTree>
    <p:extLst>
      <p:ext uri="{BB962C8B-B14F-4D97-AF65-F5344CB8AC3E}">
        <p14:creationId xmlns:p14="http://schemas.microsoft.com/office/powerpoint/2010/main" val="306949070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C7C00-3E96-5C66-9049-4BC790E093E9}"/>
              </a:ext>
            </a:extLst>
          </p:cNvPr>
          <p:cNvSpPr>
            <a:spLocks noGrp="1"/>
          </p:cNvSpPr>
          <p:nvPr>
            <p:ph type="title"/>
          </p:nvPr>
        </p:nvSpPr>
        <p:spPr>
          <a:xfrm>
            <a:off x="913775" y="618517"/>
            <a:ext cx="10364451" cy="858591"/>
          </a:xfrm>
        </p:spPr>
        <p:txBody>
          <a:bodyPr>
            <a:normAutofit fontScale="90000"/>
          </a:bodyPr>
          <a:lstStyle/>
          <a:p>
            <a:r>
              <a:rPr lang="en-US" dirty="0"/>
              <a:t>Questions and Data Sources</a:t>
            </a:r>
            <a:br>
              <a:rPr lang="en-US" dirty="0"/>
            </a:br>
            <a:br>
              <a:rPr lang="en-US" dirty="0"/>
            </a:br>
            <a:endParaRPr lang="en-US" dirty="0"/>
          </a:p>
        </p:txBody>
      </p:sp>
      <p:sp>
        <p:nvSpPr>
          <p:cNvPr id="3" name="Text Placeholder 2">
            <a:extLst>
              <a:ext uri="{FF2B5EF4-FFF2-40B4-BE49-F238E27FC236}">
                <a16:creationId xmlns:a16="http://schemas.microsoft.com/office/drawing/2014/main" id="{2B5E34E4-DE82-023E-BC50-4778634B5883}"/>
              </a:ext>
            </a:extLst>
          </p:cNvPr>
          <p:cNvSpPr>
            <a:spLocks noGrp="1"/>
          </p:cNvSpPr>
          <p:nvPr>
            <p:ph type="body" idx="1"/>
          </p:nvPr>
        </p:nvSpPr>
        <p:spPr>
          <a:xfrm>
            <a:off x="1146327" y="1351115"/>
            <a:ext cx="4873474" cy="679994"/>
          </a:xfrm>
        </p:spPr>
        <p:txBody>
          <a:bodyPr/>
          <a:lstStyle/>
          <a:p>
            <a:r>
              <a:rPr lang="en-US" sz="1800" dirty="0"/>
              <a:t>Questions that WE found interesting </a:t>
            </a:r>
            <a:br>
              <a:rPr lang="en-US" sz="1800" dirty="0"/>
            </a:br>
            <a:r>
              <a:rPr lang="en-US" sz="1800" dirty="0"/>
              <a:t>and what motivated US to answer them</a:t>
            </a:r>
          </a:p>
        </p:txBody>
      </p:sp>
      <p:sp>
        <p:nvSpPr>
          <p:cNvPr id="5" name="Content Placeholder 4">
            <a:extLst>
              <a:ext uri="{FF2B5EF4-FFF2-40B4-BE49-F238E27FC236}">
                <a16:creationId xmlns:a16="http://schemas.microsoft.com/office/drawing/2014/main" id="{D584D23A-4B05-9FA6-B4D8-90D2340A4D0E}"/>
              </a:ext>
            </a:extLst>
          </p:cNvPr>
          <p:cNvSpPr>
            <a:spLocks noGrp="1"/>
          </p:cNvSpPr>
          <p:nvPr>
            <p:ph sz="quarter" idx="13"/>
          </p:nvPr>
        </p:nvSpPr>
        <p:spPr>
          <a:xfrm>
            <a:off x="913774" y="2209706"/>
            <a:ext cx="5106027" cy="3581493"/>
          </a:xfrm>
          <a:ln>
            <a:solidFill>
              <a:schemeClr val="accent5">
                <a:lumMod val="75000"/>
              </a:schemeClr>
            </a:solidFill>
          </a:ln>
        </p:spPr>
        <p:txBody>
          <a:bodyPr>
            <a:normAutofit fontScale="92500" lnSpcReduction="20000"/>
          </a:bodyPr>
          <a:lstStyle/>
          <a:p>
            <a:r>
              <a:rPr lang="en-US" dirty="0"/>
              <a:t>As we started with a general question about the danger of asteroids, we narrowed down our sub questions to two:</a:t>
            </a:r>
          </a:p>
          <a:p>
            <a:pPr lvl="1"/>
            <a:r>
              <a:rPr lang="en-US" dirty="0"/>
              <a:t>What is the frequency of close encounters between asteroids and Earth?</a:t>
            </a:r>
          </a:p>
          <a:p>
            <a:pPr lvl="1"/>
            <a:r>
              <a:rPr lang="en-US" dirty="0"/>
              <a:t>what factors contribute to the potential danger of an asteroid?</a:t>
            </a:r>
          </a:p>
          <a:p>
            <a:r>
              <a:rPr lang="en-US" dirty="0"/>
              <a:t>Our motivation included both curiosity and personal interest</a:t>
            </a:r>
          </a:p>
          <a:p>
            <a:endParaRPr lang="en-US" dirty="0"/>
          </a:p>
          <a:p>
            <a:endParaRPr lang="en-US" dirty="0"/>
          </a:p>
        </p:txBody>
      </p:sp>
      <p:sp>
        <p:nvSpPr>
          <p:cNvPr id="4" name="Text Placeholder 3">
            <a:extLst>
              <a:ext uri="{FF2B5EF4-FFF2-40B4-BE49-F238E27FC236}">
                <a16:creationId xmlns:a16="http://schemas.microsoft.com/office/drawing/2014/main" id="{E2D7EB6B-0E68-6ABD-7460-37004D7762CB}"/>
              </a:ext>
            </a:extLst>
          </p:cNvPr>
          <p:cNvSpPr>
            <a:spLocks noGrp="1"/>
          </p:cNvSpPr>
          <p:nvPr>
            <p:ph type="body" sz="quarter" idx="3"/>
          </p:nvPr>
        </p:nvSpPr>
        <p:spPr>
          <a:xfrm>
            <a:off x="6396423" y="1351115"/>
            <a:ext cx="4881804" cy="679994"/>
          </a:xfrm>
        </p:spPr>
        <p:txBody>
          <a:bodyPr/>
          <a:lstStyle/>
          <a:p>
            <a:br>
              <a:rPr lang="en-US" sz="1800" dirty="0"/>
            </a:br>
            <a:r>
              <a:rPr lang="en-US" sz="1800" dirty="0"/>
              <a:t>Where and how we found the data used to answer these questions</a:t>
            </a:r>
          </a:p>
        </p:txBody>
      </p:sp>
      <p:sp>
        <p:nvSpPr>
          <p:cNvPr id="6" name="Content Placeholder 5">
            <a:extLst>
              <a:ext uri="{FF2B5EF4-FFF2-40B4-BE49-F238E27FC236}">
                <a16:creationId xmlns:a16="http://schemas.microsoft.com/office/drawing/2014/main" id="{9FB54F9D-68E3-BE65-06B0-480652F3BBF7}"/>
              </a:ext>
            </a:extLst>
          </p:cNvPr>
          <p:cNvSpPr>
            <a:spLocks noGrp="1"/>
          </p:cNvSpPr>
          <p:nvPr>
            <p:ph sz="quarter" idx="14"/>
          </p:nvPr>
        </p:nvSpPr>
        <p:spPr>
          <a:xfrm>
            <a:off x="6172200" y="2209706"/>
            <a:ext cx="5105401" cy="3581493"/>
          </a:xfrm>
          <a:ln>
            <a:solidFill>
              <a:schemeClr val="accent5">
                <a:lumMod val="75000"/>
              </a:schemeClr>
            </a:solidFill>
          </a:ln>
        </p:spPr>
        <p:txBody>
          <a:bodyPr>
            <a:normAutofit lnSpcReduction="10000"/>
          </a:bodyPr>
          <a:lstStyle/>
          <a:p>
            <a:r>
              <a:rPr lang="en-US" dirty="0"/>
              <a:t>WE USED </a:t>
            </a:r>
            <a:r>
              <a:rPr lang="en-US" b="0" i="0" dirty="0">
                <a:effectLst/>
                <a:latin typeface="Slack-Lato"/>
              </a:rPr>
              <a:t>NASA's Near-Earth Object (NEO) web-site AND ASSOCIATED Api ( “Data related to Earth impact risk, close-approaches, and much more”)</a:t>
            </a:r>
            <a:endParaRPr lang="en-US" dirty="0"/>
          </a:p>
          <a:p>
            <a:r>
              <a:rPr lang="en-US" dirty="0">
                <a:hlinkClick r:id="rId2"/>
              </a:rPr>
              <a:t>https://api.nasa.gov/</a:t>
            </a:r>
            <a:endParaRPr lang="en-US" dirty="0"/>
          </a:p>
          <a:p>
            <a:r>
              <a:rPr lang="en-US" dirty="0"/>
              <a:t>After choosing the API, We brought the data into a jupyter notebook , created a dataframe and then created a csv file </a:t>
            </a:r>
          </a:p>
        </p:txBody>
      </p:sp>
    </p:spTree>
    <p:extLst>
      <p:ext uri="{BB962C8B-B14F-4D97-AF65-F5344CB8AC3E}">
        <p14:creationId xmlns:p14="http://schemas.microsoft.com/office/powerpoint/2010/main" val="271458375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6AFA0-69A4-9293-C388-39AEFA205F2A}"/>
              </a:ext>
            </a:extLst>
          </p:cNvPr>
          <p:cNvSpPr>
            <a:spLocks noGrp="1"/>
          </p:cNvSpPr>
          <p:nvPr>
            <p:ph type="title"/>
          </p:nvPr>
        </p:nvSpPr>
        <p:spPr>
          <a:xfrm>
            <a:off x="913774" y="208867"/>
            <a:ext cx="10364451" cy="1001867"/>
          </a:xfrm>
        </p:spPr>
        <p:txBody>
          <a:bodyPr>
            <a:normAutofit/>
          </a:bodyPr>
          <a:lstStyle/>
          <a:p>
            <a:r>
              <a:rPr lang="en-US" sz="2800" dirty="0"/>
              <a:t>Data exploration and Cleanup process</a:t>
            </a:r>
          </a:p>
        </p:txBody>
      </p:sp>
      <p:sp>
        <p:nvSpPr>
          <p:cNvPr id="3" name="Text Placeholder 2">
            <a:extLst>
              <a:ext uri="{FF2B5EF4-FFF2-40B4-BE49-F238E27FC236}">
                <a16:creationId xmlns:a16="http://schemas.microsoft.com/office/drawing/2014/main" id="{14D14413-A323-D60B-7D28-3677A5338080}"/>
              </a:ext>
            </a:extLst>
          </p:cNvPr>
          <p:cNvSpPr>
            <a:spLocks noGrp="1"/>
          </p:cNvSpPr>
          <p:nvPr>
            <p:ph type="body" idx="1"/>
          </p:nvPr>
        </p:nvSpPr>
        <p:spPr>
          <a:xfrm>
            <a:off x="1146328" y="1315946"/>
            <a:ext cx="4873474" cy="679994"/>
          </a:xfrm>
        </p:spPr>
        <p:txBody>
          <a:bodyPr/>
          <a:lstStyle/>
          <a:p>
            <a:r>
              <a:rPr lang="en-US" sz="1800" dirty="0"/>
              <a:t>The data exploration and cleanup process</a:t>
            </a:r>
          </a:p>
          <a:p>
            <a:endParaRPr lang="en-US" dirty="0"/>
          </a:p>
        </p:txBody>
      </p:sp>
      <p:sp>
        <p:nvSpPr>
          <p:cNvPr id="5" name="Content Placeholder 4">
            <a:extLst>
              <a:ext uri="{FF2B5EF4-FFF2-40B4-BE49-F238E27FC236}">
                <a16:creationId xmlns:a16="http://schemas.microsoft.com/office/drawing/2014/main" id="{9EABFC59-596A-5C43-6707-4F54CF3DAFDA}"/>
              </a:ext>
            </a:extLst>
          </p:cNvPr>
          <p:cNvSpPr>
            <a:spLocks noGrp="1"/>
          </p:cNvSpPr>
          <p:nvPr>
            <p:ph sz="quarter" idx="13"/>
          </p:nvPr>
        </p:nvSpPr>
        <p:spPr>
          <a:xfrm>
            <a:off x="913774" y="1676400"/>
            <a:ext cx="5106027" cy="4114799"/>
          </a:xfrm>
          <a:ln>
            <a:solidFill>
              <a:schemeClr val="accent5"/>
            </a:solidFill>
          </a:ln>
        </p:spPr>
        <p:txBody>
          <a:bodyPr>
            <a:normAutofit fontScale="85000" lnSpcReduction="20000"/>
          </a:bodyPr>
          <a:lstStyle/>
          <a:p>
            <a:r>
              <a:rPr lang="en-US" dirty="0"/>
              <a:t>Description of our process</a:t>
            </a:r>
          </a:p>
          <a:p>
            <a:pPr lvl="1"/>
            <a:r>
              <a:rPr lang="en-US" dirty="0"/>
              <a:t>After choosing the API, We brought the data into a jupyter notebook , created a dataframe and then created a csv file </a:t>
            </a:r>
          </a:p>
          <a:p>
            <a:pPr lvl="1"/>
            <a:r>
              <a:rPr lang="en-US" dirty="0"/>
              <a:t>We also chose the relevant variables to include- name of meteor, date of close approach, velocity, diameter, distance from earth, and hazardous: true/false</a:t>
            </a:r>
          </a:p>
          <a:p>
            <a:pPr lvl="1"/>
            <a:r>
              <a:rPr lang="en-US" dirty="0"/>
              <a:t>Data Cleaning included:</a:t>
            </a:r>
          </a:p>
          <a:p>
            <a:pPr lvl="2"/>
            <a:r>
              <a:rPr lang="en-US" dirty="0"/>
              <a:t>Limited the orbiting body to earth</a:t>
            </a:r>
          </a:p>
          <a:p>
            <a:pPr lvl="2"/>
            <a:r>
              <a:rPr lang="en-US" dirty="0"/>
              <a:t>checked for NaN (null) values in earth_data set to delete</a:t>
            </a:r>
          </a:p>
          <a:p>
            <a:pPr lvl="2"/>
            <a:r>
              <a:rPr lang="en-US" b="0" i="0" dirty="0">
                <a:effectLst/>
                <a:latin typeface="Slack-Lato"/>
              </a:rPr>
              <a:t>Changed the data type of Distance variable from string to float to be able to use it for graphs anD charts</a:t>
            </a:r>
            <a:endParaRPr lang="en-US" dirty="0"/>
          </a:p>
          <a:p>
            <a:pPr lvl="2"/>
            <a:endParaRPr lang="en-US" dirty="0"/>
          </a:p>
          <a:p>
            <a:endParaRPr lang="en-US" dirty="0"/>
          </a:p>
          <a:p>
            <a:pPr marL="0" indent="0">
              <a:buNone/>
            </a:pPr>
            <a:endParaRPr lang="en-US" dirty="0"/>
          </a:p>
        </p:txBody>
      </p:sp>
      <p:sp>
        <p:nvSpPr>
          <p:cNvPr id="4" name="Text Placeholder 3">
            <a:extLst>
              <a:ext uri="{FF2B5EF4-FFF2-40B4-BE49-F238E27FC236}">
                <a16:creationId xmlns:a16="http://schemas.microsoft.com/office/drawing/2014/main" id="{45387487-F9CC-52A9-3129-EBD6499B634A}"/>
              </a:ext>
            </a:extLst>
          </p:cNvPr>
          <p:cNvSpPr>
            <a:spLocks noGrp="1"/>
          </p:cNvSpPr>
          <p:nvPr>
            <p:ph type="body" sz="quarter" idx="3"/>
          </p:nvPr>
        </p:nvSpPr>
        <p:spPr>
          <a:xfrm>
            <a:off x="6396423" y="1315946"/>
            <a:ext cx="4881804" cy="679994"/>
          </a:xfrm>
        </p:spPr>
        <p:txBody>
          <a:bodyPr/>
          <a:lstStyle/>
          <a:p>
            <a:r>
              <a:rPr lang="en-US" sz="1800" dirty="0"/>
              <a:t>Jupyter notebook</a:t>
            </a:r>
          </a:p>
          <a:p>
            <a:endParaRPr lang="en-US" dirty="0"/>
          </a:p>
        </p:txBody>
      </p:sp>
      <p:pic>
        <p:nvPicPr>
          <p:cNvPr id="8" name="Content Placeholder 7">
            <a:extLst>
              <a:ext uri="{FF2B5EF4-FFF2-40B4-BE49-F238E27FC236}">
                <a16:creationId xmlns:a16="http://schemas.microsoft.com/office/drawing/2014/main" id="{F7A3DE7C-D82A-CAB9-D88A-56AFDBB79675}"/>
              </a:ext>
            </a:extLst>
          </p:cNvPr>
          <p:cNvPicPr>
            <a:picLocks noGrp="1" noChangeAspect="1"/>
          </p:cNvPicPr>
          <p:nvPr>
            <p:ph sz="quarter" idx="14"/>
          </p:nvPr>
        </p:nvPicPr>
        <p:blipFill>
          <a:blip r:embed="rId2"/>
          <a:stretch>
            <a:fillRect/>
          </a:stretch>
        </p:blipFill>
        <p:spPr>
          <a:xfrm>
            <a:off x="6396422" y="1652954"/>
            <a:ext cx="4646384" cy="4114799"/>
          </a:xfrm>
          <a:ln>
            <a:solidFill>
              <a:schemeClr val="accent5"/>
            </a:solidFill>
          </a:ln>
        </p:spPr>
      </p:pic>
    </p:spTree>
    <p:extLst>
      <p:ext uri="{BB962C8B-B14F-4D97-AF65-F5344CB8AC3E}">
        <p14:creationId xmlns:p14="http://schemas.microsoft.com/office/powerpoint/2010/main" val="31272845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28A0-5A5B-4C0F-5B98-392A028310B7}"/>
              </a:ext>
            </a:extLst>
          </p:cNvPr>
          <p:cNvSpPr>
            <a:spLocks noGrp="1"/>
          </p:cNvSpPr>
          <p:nvPr>
            <p:ph type="title"/>
          </p:nvPr>
        </p:nvSpPr>
        <p:spPr>
          <a:xfrm>
            <a:off x="913775" y="-155201"/>
            <a:ext cx="10364451" cy="1596177"/>
          </a:xfrm>
        </p:spPr>
        <p:txBody>
          <a:bodyPr>
            <a:normAutofit/>
          </a:bodyPr>
          <a:lstStyle/>
          <a:p>
            <a:r>
              <a:rPr lang="en-US" sz="2800" dirty="0"/>
              <a:t>Analysis Process</a:t>
            </a:r>
          </a:p>
        </p:txBody>
      </p:sp>
      <p:sp>
        <p:nvSpPr>
          <p:cNvPr id="5" name="Content Placeholder 4">
            <a:extLst>
              <a:ext uri="{FF2B5EF4-FFF2-40B4-BE49-F238E27FC236}">
                <a16:creationId xmlns:a16="http://schemas.microsoft.com/office/drawing/2014/main" id="{AD5A2136-C1EE-E2FA-1F4E-DC6DCF1842B0}"/>
              </a:ext>
            </a:extLst>
          </p:cNvPr>
          <p:cNvSpPr>
            <a:spLocks noGrp="1"/>
          </p:cNvSpPr>
          <p:nvPr>
            <p:ph sz="quarter" idx="13"/>
          </p:nvPr>
        </p:nvSpPr>
        <p:spPr>
          <a:xfrm>
            <a:off x="913773" y="1688124"/>
            <a:ext cx="5105401" cy="4264854"/>
          </a:xfrm>
          <a:ln>
            <a:solidFill>
              <a:schemeClr val="accent5"/>
            </a:solidFill>
          </a:ln>
        </p:spPr>
        <p:txBody>
          <a:bodyPr>
            <a:normAutofit fontScale="85000" lnSpcReduction="10000"/>
          </a:bodyPr>
          <a:lstStyle/>
          <a:p>
            <a:r>
              <a:rPr lang="en-US" dirty="0"/>
              <a:t>Description of our process</a:t>
            </a:r>
          </a:p>
          <a:p>
            <a:pPr lvl="1"/>
            <a:r>
              <a:rPr lang="en-US" dirty="0"/>
              <a:t> Wrote codes for summary stats</a:t>
            </a:r>
          </a:p>
          <a:p>
            <a:pPr lvl="1"/>
            <a:r>
              <a:rPr lang="en-US" dirty="0"/>
              <a:t>Created plots to show the relationship between predictors and potentially hazardous asteroids,  and frequency of close encounters over time for both hazardous and nonhazardous asteroids</a:t>
            </a:r>
          </a:p>
          <a:p>
            <a:pPr lvl="1"/>
            <a:r>
              <a:rPr lang="en-US" dirty="0"/>
              <a:t>created correlation table and correlation plots among the 3 predictors in our model (velocity, diameter, distance)</a:t>
            </a:r>
          </a:p>
          <a:p>
            <a:pPr lvl="1"/>
            <a:r>
              <a:rPr lang="en-US" dirty="0"/>
              <a:t>ran a binomial logistic regression model for our data since the dependent variable (potentially hazardous) is T/F binary</a:t>
            </a:r>
          </a:p>
        </p:txBody>
      </p:sp>
      <p:sp>
        <p:nvSpPr>
          <p:cNvPr id="6" name="Content Placeholder 5">
            <a:extLst>
              <a:ext uri="{FF2B5EF4-FFF2-40B4-BE49-F238E27FC236}">
                <a16:creationId xmlns:a16="http://schemas.microsoft.com/office/drawing/2014/main" id="{41CCFC52-919D-B0CA-A51A-02DC337B52ED}"/>
              </a:ext>
            </a:extLst>
          </p:cNvPr>
          <p:cNvSpPr>
            <a:spLocks noGrp="1"/>
          </p:cNvSpPr>
          <p:nvPr>
            <p:ph sz="quarter" idx="14"/>
          </p:nvPr>
        </p:nvSpPr>
        <p:spPr>
          <a:xfrm>
            <a:off x="6172200" y="1688124"/>
            <a:ext cx="5105401" cy="4264854"/>
          </a:xfrm>
          <a:ln>
            <a:solidFill>
              <a:schemeClr val="accent5"/>
            </a:solidFill>
          </a:ln>
        </p:spPr>
        <p:txBody>
          <a:bodyPr/>
          <a:lstStyle/>
          <a:p>
            <a:pPr marL="0" indent="0">
              <a:buNone/>
            </a:pPr>
            <a:r>
              <a:rPr lang="en-US" dirty="0"/>
              <a:t>Example: Binomial Logit Reg. Model</a:t>
            </a:r>
          </a:p>
        </p:txBody>
      </p:sp>
      <p:pic>
        <p:nvPicPr>
          <p:cNvPr id="10" name="Picture 9">
            <a:extLst>
              <a:ext uri="{FF2B5EF4-FFF2-40B4-BE49-F238E27FC236}">
                <a16:creationId xmlns:a16="http://schemas.microsoft.com/office/drawing/2014/main" id="{1E0FD64A-2EEC-D863-305D-F791BE6B15BD}"/>
              </a:ext>
            </a:extLst>
          </p:cNvPr>
          <p:cNvPicPr>
            <a:picLocks noChangeAspect="1"/>
          </p:cNvPicPr>
          <p:nvPr/>
        </p:nvPicPr>
        <p:blipFill>
          <a:blip r:embed="rId2"/>
          <a:stretch>
            <a:fillRect/>
          </a:stretch>
        </p:blipFill>
        <p:spPr>
          <a:xfrm>
            <a:off x="6170948" y="2403231"/>
            <a:ext cx="5010029" cy="3314670"/>
          </a:xfrm>
          <a:prstGeom prst="rect">
            <a:avLst/>
          </a:prstGeom>
        </p:spPr>
      </p:pic>
    </p:spTree>
    <p:extLst>
      <p:ext uri="{BB962C8B-B14F-4D97-AF65-F5344CB8AC3E}">
        <p14:creationId xmlns:p14="http://schemas.microsoft.com/office/powerpoint/2010/main" val="82954195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6E2D5-BB72-3891-398D-1B0225095EF6}"/>
              </a:ext>
            </a:extLst>
          </p:cNvPr>
          <p:cNvSpPr>
            <a:spLocks noGrp="1"/>
          </p:cNvSpPr>
          <p:nvPr>
            <p:ph type="title"/>
          </p:nvPr>
        </p:nvSpPr>
        <p:spPr>
          <a:xfrm>
            <a:off x="913775" y="243840"/>
            <a:ext cx="10364451" cy="1021291"/>
          </a:xfrm>
        </p:spPr>
        <p:txBody>
          <a:bodyPr>
            <a:normAutofit/>
          </a:bodyPr>
          <a:lstStyle/>
          <a:p>
            <a:r>
              <a:rPr lang="en-US" sz="2800" dirty="0"/>
              <a:t>Descriptive statistics</a:t>
            </a:r>
          </a:p>
        </p:txBody>
      </p:sp>
      <p:pic>
        <p:nvPicPr>
          <p:cNvPr id="17" name="Picture 16">
            <a:extLst>
              <a:ext uri="{FF2B5EF4-FFF2-40B4-BE49-F238E27FC236}">
                <a16:creationId xmlns:a16="http://schemas.microsoft.com/office/drawing/2014/main" id="{2D7B96AA-8060-3006-2663-4FCD5E66221A}"/>
              </a:ext>
            </a:extLst>
          </p:cNvPr>
          <p:cNvPicPr>
            <a:picLocks noChangeAspect="1"/>
          </p:cNvPicPr>
          <p:nvPr/>
        </p:nvPicPr>
        <p:blipFill>
          <a:blip r:embed="rId2"/>
          <a:stretch>
            <a:fillRect/>
          </a:stretch>
        </p:blipFill>
        <p:spPr>
          <a:xfrm>
            <a:off x="913776" y="2068870"/>
            <a:ext cx="3783054" cy="3063961"/>
          </a:xfrm>
          <a:prstGeom prst="rect">
            <a:avLst/>
          </a:prstGeom>
        </p:spPr>
      </p:pic>
      <p:pic>
        <p:nvPicPr>
          <p:cNvPr id="3" name="Picture 2">
            <a:extLst>
              <a:ext uri="{FF2B5EF4-FFF2-40B4-BE49-F238E27FC236}">
                <a16:creationId xmlns:a16="http://schemas.microsoft.com/office/drawing/2014/main" id="{42592753-F919-0C2A-A456-BC8E09CD9626}"/>
              </a:ext>
            </a:extLst>
          </p:cNvPr>
          <p:cNvPicPr>
            <a:picLocks noChangeAspect="1"/>
          </p:cNvPicPr>
          <p:nvPr/>
        </p:nvPicPr>
        <p:blipFill>
          <a:blip r:embed="rId3"/>
          <a:stretch>
            <a:fillRect/>
          </a:stretch>
        </p:blipFill>
        <p:spPr>
          <a:xfrm>
            <a:off x="4908767" y="2068871"/>
            <a:ext cx="6369457" cy="3516419"/>
          </a:xfrm>
          <a:prstGeom prst="rect">
            <a:avLst/>
          </a:prstGeom>
        </p:spPr>
      </p:pic>
    </p:spTree>
    <p:extLst>
      <p:ext uri="{BB962C8B-B14F-4D97-AF65-F5344CB8AC3E}">
        <p14:creationId xmlns:p14="http://schemas.microsoft.com/office/powerpoint/2010/main" val="235673609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1B81A7-73B1-7C79-8D7A-7E19CDC838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D2852F-C3C0-8330-86B0-E886D2CFF6F2}"/>
              </a:ext>
            </a:extLst>
          </p:cNvPr>
          <p:cNvSpPr>
            <a:spLocks noGrp="1"/>
          </p:cNvSpPr>
          <p:nvPr>
            <p:ph type="title"/>
          </p:nvPr>
        </p:nvSpPr>
        <p:spPr>
          <a:xfrm>
            <a:off x="4287009" y="216798"/>
            <a:ext cx="10364452" cy="772551"/>
          </a:xfrm>
        </p:spPr>
        <p:txBody>
          <a:bodyPr>
            <a:normAutofit/>
          </a:bodyPr>
          <a:lstStyle/>
          <a:p>
            <a:pPr algn="l"/>
            <a:r>
              <a:rPr lang="en-US" sz="2800" dirty="0"/>
              <a:t>Correlation TABLES/PLOTS</a:t>
            </a:r>
          </a:p>
        </p:txBody>
      </p:sp>
      <p:pic>
        <p:nvPicPr>
          <p:cNvPr id="9" name="Picture 8">
            <a:extLst>
              <a:ext uri="{FF2B5EF4-FFF2-40B4-BE49-F238E27FC236}">
                <a16:creationId xmlns:a16="http://schemas.microsoft.com/office/drawing/2014/main" id="{585FE217-52E7-2858-43CE-1CD5D9832A90}"/>
              </a:ext>
            </a:extLst>
          </p:cNvPr>
          <p:cNvPicPr>
            <a:picLocks noChangeAspect="1"/>
          </p:cNvPicPr>
          <p:nvPr/>
        </p:nvPicPr>
        <p:blipFill>
          <a:blip r:embed="rId2"/>
          <a:stretch>
            <a:fillRect/>
          </a:stretch>
        </p:blipFill>
        <p:spPr>
          <a:xfrm>
            <a:off x="5942874" y="1692869"/>
            <a:ext cx="4307629" cy="3472261"/>
          </a:xfrm>
          <a:prstGeom prst="rect">
            <a:avLst/>
          </a:prstGeom>
        </p:spPr>
      </p:pic>
      <p:pic>
        <p:nvPicPr>
          <p:cNvPr id="19" name="Picture 18">
            <a:extLst>
              <a:ext uri="{FF2B5EF4-FFF2-40B4-BE49-F238E27FC236}">
                <a16:creationId xmlns:a16="http://schemas.microsoft.com/office/drawing/2014/main" id="{8BC1C4F5-D0C4-27F0-278E-EF366601A5FF}"/>
              </a:ext>
            </a:extLst>
          </p:cNvPr>
          <p:cNvPicPr>
            <a:picLocks noChangeAspect="1"/>
          </p:cNvPicPr>
          <p:nvPr/>
        </p:nvPicPr>
        <p:blipFill>
          <a:blip r:embed="rId3"/>
          <a:stretch>
            <a:fillRect/>
          </a:stretch>
        </p:blipFill>
        <p:spPr>
          <a:xfrm>
            <a:off x="1089645" y="2116808"/>
            <a:ext cx="4237892" cy="827261"/>
          </a:xfrm>
          <a:prstGeom prst="rect">
            <a:avLst/>
          </a:prstGeom>
        </p:spPr>
      </p:pic>
    </p:spTree>
    <p:extLst>
      <p:ext uri="{BB962C8B-B14F-4D97-AF65-F5344CB8AC3E}">
        <p14:creationId xmlns:p14="http://schemas.microsoft.com/office/powerpoint/2010/main" val="404954282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F0A9AC-DFA8-2690-55A3-292A7D610E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FA75E9-AC45-B185-6031-9F738A88C22E}"/>
              </a:ext>
            </a:extLst>
          </p:cNvPr>
          <p:cNvSpPr>
            <a:spLocks noGrp="1"/>
          </p:cNvSpPr>
          <p:nvPr>
            <p:ph type="title"/>
          </p:nvPr>
        </p:nvSpPr>
        <p:spPr>
          <a:xfrm>
            <a:off x="1499616" y="322306"/>
            <a:ext cx="10807230" cy="772551"/>
          </a:xfrm>
        </p:spPr>
        <p:txBody>
          <a:bodyPr>
            <a:normAutofit/>
          </a:bodyPr>
          <a:lstStyle/>
          <a:p>
            <a:pPr algn="l"/>
            <a:r>
              <a:rPr lang="en-US" sz="2800" dirty="0"/>
              <a:t>binomial logistic regression model and model summary </a:t>
            </a:r>
          </a:p>
        </p:txBody>
      </p:sp>
      <p:pic>
        <p:nvPicPr>
          <p:cNvPr id="4" name="Picture 3" descr="A screenshot of a computer&#10;&#10;Description automatically generated">
            <a:extLst>
              <a:ext uri="{FF2B5EF4-FFF2-40B4-BE49-F238E27FC236}">
                <a16:creationId xmlns:a16="http://schemas.microsoft.com/office/drawing/2014/main" id="{7A0F29A2-1044-A63C-91CF-3DD0A4BA2D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4586" y="3114802"/>
            <a:ext cx="7772400" cy="3183764"/>
          </a:xfrm>
          <a:prstGeom prst="rect">
            <a:avLst/>
          </a:prstGeom>
        </p:spPr>
      </p:pic>
      <p:pic>
        <p:nvPicPr>
          <p:cNvPr id="6" name="Picture 5" descr="A white background with text&#10;&#10;Description automatically generated with medium confidence">
            <a:extLst>
              <a:ext uri="{FF2B5EF4-FFF2-40B4-BE49-F238E27FC236}">
                <a16:creationId xmlns:a16="http://schemas.microsoft.com/office/drawing/2014/main" id="{8BFFFB74-664B-F4AF-7CAE-79D7237424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2394" y="1196090"/>
            <a:ext cx="7772400" cy="1744327"/>
          </a:xfrm>
          <a:prstGeom prst="rect">
            <a:avLst/>
          </a:prstGeom>
        </p:spPr>
      </p:pic>
    </p:spTree>
    <p:extLst>
      <p:ext uri="{BB962C8B-B14F-4D97-AF65-F5344CB8AC3E}">
        <p14:creationId xmlns:p14="http://schemas.microsoft.com/office/powerpoint/2010/main" val="13734317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6E2D5-BB72-3891-398D-1B0225095EF6}"/>
              </a:ext>
            </a:extLst>
          </p:cNvPr>
          <p:cNvSpPr>
            <a:spLocks noGrp="1"/>
          </p:cNvSpPr>
          <p:nvPr>
            <p:ph type="title"/>
          </p:nvPr>
        </p:nvSpPr>
        <p:spPr>
          <a:xfrm>
            <a:off x="1152456" y="365265"/>
            <a:ext cx="10364452" cy="772551"/>
          </a:xfrm>
        </p:spPr>
        <p:txBody>
          <a:bodyPr>
            <a:normAutofit/>
          </a:bodyPr>
          <a:lstStyle/>
          <a:p>
            <a:pPr algn="l"/>
            <a:r>
              <a:rPr lang="en-US" sz="2800" dirty="0"/>
              <a:t>COUNTS of Hazardous/nonhazardous asteroids vs year</a:t>
            </a:r>
          </a:p>
        </p:txBody>
      </p:sp>
      <p:sp>
        <p:nvSpPr>
          <p:cNvPr id="5" name="Content Placeholder 4">
            <a:extLst>
              <a:ext uri="{FF2B5EF4-FFF2-40B4-BE49-F238E27FC236}">
                <a16:creationId xmlns:a16="http://schemas.microsoft.com/office/drawing/2014/main" id="{CE543FBF-18E5-A852-55D3-2531189FA9E6}"/>
              </a:ext>
            </a:extLst>
          </p:cNvPr>
          <p:cNvSpPr>
            <a:spLocks noGrp="1"/>
          </p:cNvSpPr>
          <p:nvPr>
            <p:ph type="body" idx="1"/>
          </p:nvPr>
        </p:nvSpPr>
        <p:spPr>
          <a:xfrm>
            <a:off x="1750166" y="5432053"/>
            <a:ext cx="3296409" cy="576262"/>
          </a:xfrm>
          <a:ln>
            <a:solidFill>
              <a:schemeClr val="accent5"/>
            </a:solidFill>
          </a:ln>
        </p:spPr>
        <p:txBody>
          <a:bodyPr/>
          <a:lstStyle/>
          <a:p>
            <a:endParaRPr lang="en-US" dirty="0"/>
          </a:p>
          <a:p>
            <a:endParaRPr lang="en-US" dirty="0"/>
          </a:p>
        </p:txBody>
      </p:sp>
      <p:pic>
        <p:nvPicPr>
          <p:cNvPr id="16" name="Picture 15">
            <a:extLst>
              <a:ext uri="{FF2B5EF4-FFF2-40B4-BE49-F238E27FC236}">
                <a16:creationId xmlns:a16="http://schemas.microsoft.com/office/drawing/2014/main" id="{021F125E-8579-BA31-0389-AF5433FF5F2A}"/>
              </a:ext>
            </a:extLst>
          </p:cNvPr>
          <p:cNvPicPr>
            <a:picLocks noChangeAspect="1"/>
          </p:cNvPicPr>
          <p:nvPr/>
        </p:nvPicPr>
        <p:blipFill>
          <a:blip r:embed="rId2"/>
          <a:stretch>
            <a:fillRect/>
          </a:stretch>
        </p:blipFill>
        <p:spPr>
          <a:xfrm>
            <a:off x="5956730" y="1137816"/>
            <a:ext cx="4289967" cy="3998914"/>
          </a:xfrm>
          <a:prstGeom prst="rect">
            <a:avLst/>
          </a:prstGeom>
        </p:spPr>
      </p:pic>
      <p:pic>
        <p:nvPicPr>
          <p:cNvPr id="18" name="Picture 17">
            <a:extLst>
              <a:ext uri="{FF2B5EF4-FFF2-40B4-BE49-F238E27FC236}">
                <a16:creationId xmlns:a16="http://schemas.microsoft.com/office/drawing/2014/main" id="{25098CD9-803C-110A-1E35-30C90633F7A4}"/>
              </a:ext>
            </a:extLst>
          </p:cNvPr>
          <p:cNvPicPr>
            <a:picLocks noChangeAspect="1"/>
          </p:cNvPicPr>
          <p:nvPr/>
        </p:nvPicPr>
        <p:blipFill>
          <a:blip r:embed="rId3"/>
          <a:stretch>
            <a:fillRect/>
          </a:stretch>
        </p:blipFill>
        <p:spPr>
          <a:xfrm>
            <a:off x="1308935" y="1137816"/>
            <a:ext cx="4249210" cy="3998914"/>
          </a:xfrm>
          <a:prstGeom prst="rect">
            <a:avLst/>
          </a:prstGeom>
        </p:spPr>
      </p:pic>
    </p:spTree>
    <p:extLst>
      <p:ext uri="{BB962C8B-B14F-4D97-AF65-F5344CB8AC3E}">
        <p14:creationId xmlns:p14="http://schemas.microsoft.com/office/powerpoint/2010/main" val="65100340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778B9-4D41-5681-8E09-489CE1212822}"/>
              </a:ext>
            </a:extLst>
          </p:cNvPr>
          <p:cNvSpPr>
            <a:spLocks noGrp="1"/>
          </p:cNvSpPr>
          <p:nvPr>
            <p:ph type="title"/>
          </p:nvPr>
        </p:nvSpPr>
        <p:spPr>
          <a:xfrm>
            <a:off x="597251" y="-237267"/>
            <a:ext cx="10364451" cy="1596177"/>
          </a:xfrm>
        </p:spPr>
        <p:txBody>
          <a:bodyPr/>
          <a:lstStyle/>
          <a:p>
            <a:r>
              <a:rPr lang="en-US" dirty="0"/>
              <a:t>Implications and lessons learned</a:t>
            </a:r>
          </a:p>
        </p:txBody>
      </p:sp>
      <mc:AlternateContent xmlns:mc="http://schemas.openxmlformats.org/markup-compatibility/2006">
        <mc:Choice xmlns:am3d="http://schemas.microsoft.com/office/drawing/2017/model3d" Requires="am3d">
          <p:graphicFrame>
            <p:nvGraphicFramePr>
              <p:cNvPr id="3" name="3D Model 2" descr="Asteroid">
                <a:extLst>
                  <a:ext uri="{FF2B5EF4-FFF2-40B4-BE49-F238E27FC236}">
                    <a16:creationId xmlns:a16="http://schemas.microsoft.com/office/drawing/2014/main" id="{03BB45BD-7802-CEE6-F4E5-ABBABC0EB964}"/>
                  </a:ext>
                </a:extLst>
              </p:cNvPr>
              <p:cNvGraphicFramePr>
                <a:graphicFrameLocks noChangeAspect="1"/>
              </p:cNvGraphicFramePr>
              <p:nvPr>
                <p:extLst>
                  <p:ext uri="{D42A27DB-BD31-4B8C-83A1-F6EECF244321}">
                    <p14:modId xmlns:p14="http://schemas.microsoft.com/office/powerpoint/2010/main" val="1765399042"/>
                  </p:ext>
                </p:extLst>
              </p:nvPr>
            </p:nvGraphicFramePr>
            <p:xfrm>
              <a:off x="1120739" y="2607230"/>
              <a:ext cx="2138282" cy="2805546"/>
            </p:xfrm>
            <a:graphic>
              <a:graphicData uri="http://schemas.microsoft.com/office/drawing/2017/model3d">
                <am3d:model3d r:embed="rId2">
                  <am3d:spPr>
                    <a:xfrm>
                      <a:off x="0" y="0"/>
                      <a:ext cx="2138282" cy="2805546"/>
                    </a:xfrm>
                    <a:prstGeom prst="rect">
                      <a:avLst/>
                    </a:prstGeom>
                  </am3d:spPr>
                  <am3d:camera>
                    <am3d:pos x="0" y="0" z="72702043"/>
                    <am3d:up dx="0" dy="36000000" dz="0"/>
                    <am3d:lookAt x="0" y="0" z="0"/>
                    <am3d:perspective fov="2700000"/>
                  </am3d:camera>
                  <am3d:trans>
                    <am3d:meterPerModelUnit n="836670" d="1000000"/>
                    <am3d:preTrans dx="273502" dy="92962" dz="2441592"/>
                    <am3d:scale>
                      <am3d:sx n="1000000" d="1000000"/>
                      <am3d:sy n="1000000" d="1000000"/>
                      <am3d:sz n="1000000" d="1000000"/>
                    </am3d:scale>
                    <am3d:rot ax="2023574" ay="284966" az="189822"/>
                    <am3d:postTrans dx="0" dy="0" dz="0"/>
                  </am3d:trans>
                  <am3d:raster rName="Office3DRenderer" rVer="16.0.8326">
                    <am3d:blip r:embed="rId3"/>
                  </am3d:raster>
                  <am3d:objViewport viewportSz="424623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Asteroid">
                <a:extLst>
                  <a:ext uri="{FF2B5EF4-FFF2-40B4-BE49-F238E27FC236}">
                    <a16:creationId xmlns:a16="http://schemas.microsoft.com/office/drawing/2014/main" id="{03BB45BD-7802-CEE6-F4E5-ABBABC0EB964}"/>
                  </a:ext>
                </a:extLst>
              </p:cNvPr>
              <p:cNvPicPr>
                <a:picLocks noGrp="1" noRot="1" noChangeAspect="1" noMove="1" noResize="1" noEditPoints="1" noAdjustHandles="1" noChangeArrowheads="1" noChangeShapeType="1" noCrop="1"/>
              </p:cNvPicPr>
              <p:nvPr/>
            </p:nvPicPr>
            <p:blipFill>
              <a:blip r:embed="rId3"/>
              <a:stretch>
                <a:fillRect/>
              </a:stretch>
            </p:blipFill>
            <p:spPr>
              <a:xfrm>
                <a:off x="1120739" y="2607230"/>
                <a:ext cx="2138282" cy="2805546"/>
              </a:xfrm>
              <a:prstGeom prst="rect">
                <a:avLst/>
              </a:prstGeom>
            </p:spPr>
          </p:pic>
        </mc:Fallback>
      </mc:AlternateContent>
      <p:sp>
        <p:nvSpPr>
          <p:cNvPr id="5" name="TextBox 4">
            <a:extLst>
              <a:ext uri="{FF2B5EF4-FFF2-40B4-BE49-F238E27FC236}">
                <a16:creationId xmlns:a16="http://schemas.microsoft.com/office/drawing/2014/main" id="{3F76DEAF-5938-7487-F7AC-DFADC61892C0}"/>
              </a:ext>
            </a:extLst>
          </p:cNvPr>
          <p:cNvSpPr txBox="1"/>
          <p:nvPr/>
        </p:nvSpPr>
        <p:spPr>
          <a:xfrm>
            <a:off x="3516924" y="1059993"/>
            <a:ext cx="6096000" cy="5355312"/>
          </a:xfrm>
          <a:prstGeom prst="rect">
            <a:avLst/>
          </a:prstGeom>
          <a:noFill/>
        </p:spPr>
        <p:txBody>
          <a:bodyPr wrap="square">
            <a:spAutoFit/>
          </a:bodyPr>
          <a:lstStyle/>
          <a:p>
            <a:pPr marL="285750" indent="-285750">
              <a:buFont typeface="Arial" panose="020B0604020202020204" pitchFamily="34" charset="0"/>
              <a:buChar char="•"/>
            </a:pPr>
            <a:r>
              <a:rPr lang="en-US" dirty="0"/>
              <a:t>Although asteroids are a fear that exists in the public </a:t>
            </a:r>
            <a:r>
              <a:rPr lang="en-US" dirty="0" err="1"/>
              <a:t>conciousness</a:t>
            </a:r>
            <a:r>
              <a:rPr lang="en-US" dirty="0"/>
              <a:t>, the actual impact on our daily lives will be almost nonexistent compared to other natural events such as flooding, tornados, hurricanes, and earthquakes.  Blake Stephenson offered an analysis from the point of view of a governmental official [add your thoughts here Blake].</a:t>
            </a:r>
          </a:p>
          <a:p>
            <a:pPr marL="285750" indent="-285750">
              <a:buFont typeface="Arial" panose="020B0604020202020204" pitchFamily="34" charset="0"/>
              <a:buChar char="•"/>
            </a:pPr>
            <a:r>
              <a:rPr lang="en-US" dirty="0"/>
              <a:t>We learned a number of things from working on the data and analysis. </a:t>
            </a:r>
          </a:p>
          <a:p>
            <a:pPr marL="742950" lvl="1" indent="-285750">
              <a:buFont typeface="Arial" panose="020B0604020202020204" pitchFamily="34" charset="0"/>
              <a:buChar char="•"/>
            </a:pPr>
            <a:r>
              <a:rPr lang="en-US" dirty="0"/>
              <a:t>One of the most memorable lessons was “if you make a CSV file from an API, always save the CSV file separately!”</a:t>
            </a:r>
          </a:p>
          <a:p>
            <a:pPr marL="742950" lvl="1" indent="-285750">
              <a:buFont typeface="Arial" panose="020B0604020202020204" pitchFamily="34" charset="0"/>
              <a:buChar char="•"/>
            </a:pPr>
            <a:r>
              <a:rPr lang="en-US" dirty="0"/>
              <a:t>We also learned to look carefully at what data is included.  For example, a caveat to our Hazardous or Non-Hazardous incidence per year is that in order to have a more workable sample size, we used only the first pass data for each asteroid in the time period (an individual asteroid can have a number of passes around the earth).</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82314822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20000" fill="hold"/>
                                        <p:tgtEl>
                                          <p:spTgt spid="3"/>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docProps/app.xml><?xml version="1.0" encoding="utf-8"?>
<Properties xmlns="http://schemas.openxmlformats.org/officeDocument/2006/extended-properties" xmlns:vt="http://schemas.openxmlformats.org/officeDocument/2006/docPropsVTypes">
  <Template>TM04033925[[fn=Droplet]]</Template>
  <TotalTime>440</TotalTime>
  <Words>563</Words>
  <Application>Microsoft Macintosh PowerPoint</Application>
  <PresentationFormat>Widescreen</PresentationFormat>
  <Paragraphs>43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Slack-Lato</vt:lpstr>
      <vt:lpstr>Arial</vt:lpstr>
      <vt:lpstr>Tw Cen MT</vt:lpstr>
      <vt:lpstr>Droplet</vt:lpstr>
      <vt:lpstr>Asteroid Anxiety</vt:lpstr>
      <vt:lpstr>Questions and Data Sources  </vt:lpstr>
      <vt:lpstr>Data exploration and Cleanup process</vt:lpstr>
      <vt:lpstr>Analysis Process</vt:lpstr>
      <vt:lpstr>Descriptive statistics</vt:lpstr>
      <vt:lpstr>Correlation TABLES/PLOTS</vt:lpstr>
      <vt:lpstr>binomial logistic regression model and model summary </vt:lpstr>
      <vt:lpstr>COUNTS of Hazardous/nonhazardous asteroids vs year</vt:lpstr>
      <vt:lpstr>Implications and lessons learned</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Asteroid Anxiety</dc:title>
  <dc:creator>Ilse Styles</dc:creator>
  <cp:lastModifiedBy>Nayoung Kim (Student)</cp:lastModifiedBy>
  <cp:revision>24</cp:revision>
  <dcterms:created xsi:type="dcterms:W3CDTF">2024-01-27T00:07:30Z</dcterms:created>
  <dcterms:modified xsi:type="dcterms:W3CDTF">2024-02-06T00:26:03Z</dcterms:modified>
</cp:coreProperties>
</file>

<file path=docProps/thumbnail.jpeg>
</file>